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5" d="100"/>
          <a:sy n="75" d="100"/>
        </p:scale>
        <p:origin x="1914" y="7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00D4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645920"/>
            <a:ext cx="11277295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5400" b="1">
                <a:solidFill>
                  <a:srgbClr val="FFFFFF"/>
                </a:solidFill>
                <a:latin typeface="Segoe UI"/>
              </a:defRPr>
            </a:pPr>
            <a:r>
              <a:t>DIGITAL TWIN TECHNOLOGIES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0">
                <a:solidFill>
                  <a:srgbClr val="00D4E8"/>
                </a:solidFill>
                <a:latin typeface="Segoe UI"/>
              </a:defRPr>
            </a:pPr>
            <a:r>
              <a:t>Foundations, Architecture &amp; Industrial Implementation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200400" y="3657600"/>
            <a:ext cx="5790895" cy="731520"/>
          </a:xfrm>
          <a:prstGeom prst="roundRect">
            <a:avLst/>
          </a:prstGeom>
          <a:solidFill>
            <a:srgbClr val="007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A Nigeria- &amp; Aerospace-Adapted Professional Course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754880"/>
            <a:ext cx="1127729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E8ECF1"/>
                </a:solidFill>
                <a:latin typeface="Segoe UI"/>
              </a:defRPr>
            </a:pPr>
            <a:r>
              <a:t>Penelope Inc.  |  Physics Hybrid Integrity (PHI) Lab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486400"/>
            <a:ext cx="1127729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>
                <a:solidFill>
                  <a:srgbClr val="F5A623"/>
                </a:solidFill>
                <a:latin typeface="Segoe UI"/>
              </a:defRPr>
            </a:pPr>
            <a:r>
              <a:t>University Partnerships  |  Industry Training  |  MRO Advisory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82880"/>
          </a:xfrm>
          <a:prstGeom prst="rect">
            <a:avLst/>
          </a:prstGeom>
          <a:solidFill>
            <a:srgbClr val="F5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199" y="731520"/>
            <a:ext cx="1127729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FFFFFF"/>
                </a:solidFill>
                <a:latin typeface="Segoe UI"/>
              </a:defRPr>
            </a:pPr>
            <a:r>
              <a:rPr dirty="0"/>
              <a:t>Ready to build digital twins</a:t>
            </a:r>
            <a:br>
              <a:rPr dirty="0"/>
            </a:br>
            <a:r>
              <a:rPr dirty="0"/>
              <a:t>that work in the real world?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198" y="2377440"/>
            <a:ext cx="11277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E8ECF1"/>
                </a:solidFill>
                <a:latin typeface="Segoe UI"/>
              </a:defRPr>
            </a:pPr>
            <a:r>
              <a:rPr dirty="0"/>
              <a:t>Whether you are a university dean, an MRO engineering lead, or a student</a:t>
            </a:r>
            <a:br>
              <a:rPr dirty="0"/>
            </a:br>
            <a:r>
              <a:rPr dirty="0"/>
              <a:t>who wants skills that actually matter</a:t>
            </a:r>
            <a:r>
              <a:rPr lang="en-US" dirty="0"/>
              <a:t>,</a:t>
            </a:r>
            <a:r>
              <a:rPr dirty="0"/>
              <a:t> this course was built for you.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371600" y="3657600"/>
            <a:ext cx="3200400" cy="1463040"/>
          </a:xfrm>
          <a:prstGeom prst="roundRect">
            <a:avLst/>
          </a:prstGeom>
          <a:solidFill>
            <a:srgbClr val="00D4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A0E27"/>
                </a:solidFill>
              </a:defRPr>
            </a:pPr>
            <a:r>
              <a:t>UNIVERSITIES</a:t>
            </a:r>
          </a:p>
          <a:p>
            <a:pPr algn="ctr">
              <a:defRPr sz="1200">
                <a:solidFill>
                  <a:srgbClr val="0A0E27"/>
                </a:solidFill>
              </a:defRPr>
            </a:pPr>
            <a:r>
              <a:t>Request curriculum pack &amp; TETFund documentation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0" y="3657600"/>
            <a:ext cx="3200400" cy="1463040"/>
          </a:xfrm>
          <a:prstGeom prst="roundRect">
            <a:avLst/>
          </a:prstGeom>
          <a:solidFill>
            <a:srgbClr val="F5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A0E27"/>
                </a:solidFill>
              </a:defRPr>
            </a:pPr>
            <a:r>
              <a:t>MRO OPERATORS</a:t>
            </a:r>
          </a:p>
          <a:p>
            <a:pPr algn="ctr">
              <a:defRPr sz="1200">
                <a:solidFill>
                  <a:srgbClr val="0A0E27"/>
                </a:solidFill>
              </a:defRPr>
            </a:pPr>
            <a:r>
              <a:t>Book a scoping call for pilot deployment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686800" y="3657600"/>
            <a:ext cx="3200400" cy="1463040"/>
          </a:xfrm>
          <a:prstGeom prst="roundRect">
            <a:avLst/>
          </a:prstGeom>
          <a:solidFill>
            <a:srgbClr val="007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A0E27"/>
                </a:solidFill>
              </a:defRPr>
            </a:pPr>
            <a:r>
              <a:t>STUDENTS</a:t>
            </a:r>
          </a:p>
          <a:p>
            <a:pPr algn="ctr">
              <a:defRPr sz="1200">
                <a:solidFill>
                  <a:srgbClr val="0A0E27"/>
                </a:solidFill>
              </a:defRPr>
            </a:pPr>
            <a:r>
              <a:t>Join the waitlist for the next cohort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486400"/>
            <a:ext cx="11277295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>
                <a:solidFill>
                  <a:srgbClr val="E8ECF1"/>
                </a:solidFill>
                <a:latin typeface="Segoe UI"/>
              </a:defRPr>
            </a:pPr>
            <a:r>
              <a:t>Penelope Inc.  |  Physics Hybrid Integrity (PHI) Lab  |  Founder: Bello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5852160"/>
            <a:ext cx="112772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00D4E8"/>
                </a:solidFill>
                <a:latin typeface="Segoe UI"/>
              </a:defRPr>
            </a:pPr>
            <a:r>
              <a:rPr dirty="0"/>
              <a:t>penelope.inc  |  phi-lab  |  </a:t>
            </a:r>
            <a:r>
              <a:rPr lang="en-US" dirty="0"/>
              <a:t>penelopeincorporated1@gmail.com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420" y="145399"/>
            <a:ext cx="36576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00D4E8"/>
                </a:solidFill>
                <a:latin typeface="Segoe UI"/>
              </a:defRPr>
            </a:pPr>
            <a:r>
              <a:rPr sz="3000" dirty="0"/>
              <a:t>THE CHALLENGE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2420" y="751582"/>
            <a:ext cx="115671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Segoe UI"/>
              </a:defRPr>
            </a:pPr>
            <a:r>
              <a:rPr sz="2500" dirty="0"/>
              <a:t>Nigeria's industries need digital twins.</a:t>
            </a:r>
            <a:br>
              <a:rPr sz="2500" dirty="0"/>
            </a:br>
            <a:r>
              <a:rPr sz="2500" dirty="0"/>
              <a:t>But the playbook was written for Munich, not Maiduguri.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011680"/>
            <a:ext cx="5184648" cy="1865376"/>
          </a:xfrm>
          <a:prstGeom prst="roundRect">
            <a:avLst/>
          </a:prstGeom>
          <a:solidFill>
            <a:srgbClr val="121835"/>
          </a:solidFill>
          <a:ln>
            <a:solidFill>
              <a:srgbClr val="007A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800"/>
              </a:spcAft>
              <a:defRPr sz="1800" b="1">
                <a:solidFill>
                  <a:srgbClr val="F5A623"/>
                </a:solidFill>
              </a:defRPr>
            </a:pPr>
            <a:r>
              <a:rPr dirty="0"/>
              <a:t>UNRELIABLE POWER</a:t>
            </a:r>
          </a:p>
          <a:p>
            <a:pPr>
              <a:spcBef>
                <a:spcPts val="400"/>
              </a:spcBef>
              <a:defRPr sz="1400">
                <a:solidFill>
                  <a:srgbClr val="E8ECF1"/>
                </a:solidFill>
              </a:defRPr>
            </a:pPr>
            <a:r>
              <a:rPr dirty="0"/>
              <a:t>Cloud-first twins fail when the grid fails. 4-12 </a:t>
            </a:r>
            <a:r>
              <a:rPr dirty="0" err="1"/>
              <a:t>hrs</a:t>
            </a:r>
            <a:r>
              <a:rPr dirty="0"/>
              <a:t>/day outages are normal.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17920" y="2011680"/>
            <a:ext cx="5303520" cy="1828800"/>
          </a:xfrm>
          <a:prstGeom prst="roundRect">
            <a:avLst/>
          </a:prstGeom>
          <a:solidFill>
            <a:srgbClr val="121835"/>
          </a:solidFill>
          <a:ln>
            <a:solidFill>
              <a:srgbClr val="007A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800"/>
              </a:spcAft>
              <a:defRPr sz="1800" b="1">
                <a:solidFill>
                  <a:srgbClr val="F5A623"/>
                </a:solidFill>
              </a:defRPr>
            </a:pPr>
            <a:r>
              <a:t>PROHIBITIVE COSTS</a:t>
            </a:r>
          </a:p>
          <a:p>
            <a:pPr>
              <a:spcBef>
                <a:spcPts val="400"/>
              </a:spcBef>
              <a:defRPr sz="1400">
                <a:solidFill>
                  <a:srgbClr val="E8ECF1"/>
                </a:solidFill>
              </a:defRPr>
            </a:pPr>
            <a:r>
              <a:t>Ansys + Azure + Siemens licenses cost more than a Nigerian professor's annual salary.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4206240"/>
            <a:ext cx="5303520" cy="1828800"/>
          </a:xfrm>
          <a:prstGeom prst="roundRect">
            <a:avLst/>
          </a:prstGeom>
          <a:solidFill>
            <a:srgbClr val="121835"/>
          </a:solidFill>
          <a:ln>
            <a:solidFill>
              <a:srgbClr val="007A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800"/>
              </a:spcAft>
              <a:defRPr sz="1800" b="1">
                <a:solidFill>
                  <a:srgbClr val="F5A623"/>
                </a:solidFill>
              </a:defRPr>
            </a:pPr>
            <a:r>
              <a:t>NO LOCAL CONTEXT</a:t>
            </a:r>
          </a:p>
          <a:p>
            <a:pPr>
              <a:spcBef>
                <a:spcPts val="400"/>
              </a:spcBef>
              <a:defRPr sz="1400">
                <a:solidFill>
                  <a:srgbClr val="E8ECF1"/>
                </a:solidFill>
              </a:defRPr>
            </a:pPr>
            <a:r>
              <a:t>Generic courses teach German factory floors. Not Dangote Refinery. Not TCN grid collapses.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17920" y="4206240"/>
            <a:ext cx="5303520" cy="1828800"/>
          </a:xfrm>
          <a:prstGeom prst="roundRect">
            <a:avLst/>
          </a:prstGeom>
          <a:solidFill>
            <a:srgbClr val="121835"/>
          </a:solidFill>
          <a:ln>
            <a:solidFill>
              <a:srgbClr val="007A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800"/>
              </a:spcAft>
              <a:defRPr sz="1800" b="1">
                <a:solidFill>
                  <a:srgbClr val="F5A623"/>
                </a:solidFill>
              </a:defRPr>
            </a:pPr>
            <a:r>
              <a:t>SKILLS GAP</a:t>
            </a:r>
          </a:p>
          <a:p>
            <a:pPr>
              <a:spcBef>
                <a:spcPts val="400"/>
              </a:spcBef>
              <a:defRPr sz="1400">
                <a:solidFill>
                  <a:srgbClr val="E8ECF1"/>
                </a:solidFill>
              </a:defRPr>
            </a:pPr>
            <a:r>
              <a:t>46% of Nigerian SMEs cite lack of digital skills as their #1 barrier to Industry 4.0.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" y="131802"/>
            <a:ext cx="36576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00D4E8"/>
                </a:solidFill>
                <a:latin typeface="Segoe UI"/>
              </a:defRPr>
            </a:pPr>
            <a:r>
              <a:rPr sz="3000" dirty="0"/>
              <a:t>THE SOLUTION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758952"/>
            <a:ext cx="1059789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Segoe UI"/>
              </a:defRPr>
            </a:pPr>
            <a:r>
              <a:rPr sz="2500" dirty="0"/>
              <a:t>A course built from Nigerian reality up</a:t>
            </a:r>
            <a:r>
              <a:rPr lang="en-US" sz="2500" dirty="0"/>
              <a:t> </a:t>
            </a:r>
            <a:r>
              <a:rPr sz="2500" dirty="0"/>
              <a:t>not Western theory down.</a:t>
            </a:r>
          </a:p>
        </p:txBody>
      </p:sp>
      <p:sp>
        <p:nvSpPr>
          <p:cNvPr id="4" name="Oval 3"/>
          <p:cNvSpPr/>
          <p:nvPr/>
        </p:nvSpPr>
        <p:spPr>
          <a:xfrm>
            <a:off x="548640" y="1828800"/>
            <a:ext cx="640080" cy="640080"/>
          </a:xfrm>
          <a:prstGeom prst="ellipse">
            <a:avLst/>
          </a:prstGeom>
          <a:solidFill>
            <a:srgbClr val="00D4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0A0E27"/>
                </a:solidFill>
              </a:defRPr>
            </a:pPr>
            <a: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651760"/>
            <a:ext cx="3474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0D4E8"/>
                </a:solidFill>
                <a:latin typeface="Segoe UI"/>
              </a:defRPr>
            </a:pPr>
            <a:r>
              <a:t>EDGE-FIRST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108960"/>
            <a:ext cx="34747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E8ECF1"/>
                </a:solidFill>
                <a:latin typeface="Segoe UI"/>
              </a:defRPr>
            </a:pPr>
            <a:r>
              <a:t>Works offline. Runs on Raspberry Pi + solar. Survives grid collapse.</a:t>
            </a:r>
          </a:p>
        </p:txBody>
      </p:sp>
      <p:sp>
        <p:nvSpPr>
          <p:cNvPr id="7" name="Oval 6"/>
          <p:cNvSpPr/>
          <p:nvPr/>
        </p:nvSpPr>
        <p:spPr>
          <a:xfrm>
            <a:off x="4389120" y="1828800"/>
            <a:ext cx="640080" cy="640080"/>
          </a:xfrm>
          <a:prstGeom prst="ellipse">
            <a:avLst/>
          </a:prstGeom>
          <a:solidFill>
            <a:srgbClr val="F5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0A0E27"/>
                </a:solidFill>
              </a:defRPr>
            </a:pPr>
            <a: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89120" y="2651760"/>
            <a:ext cx="3474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F5A623"/>
                </a:solidFill>
                <a:latin typeface="Segoe UI"/>
              </a:defRPr>
            </a:pPr>
            <a:r>
              <a:t>OPEN-SOURCE DEFAULT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0" y="3108960"/>
            <a:ext cx="34747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E8ECF1"/>
                </a:solidFill>
                <a:latin typeface="Segoe UI"/>
              </a:defRPr>
            </a:pPr>
            <a:r>
              <a:t>Eclipse Ditto. openFOAM. Grafana. Zero license fees. Full ownership.</a:t>
            </a:r>
          </a:p>
        </p:txBody>
      </p:sp>
      <p:sp>
        <p:nvSpPr>
          <p:cNvPr id="10" name="Oval 9"/>
          <p:cNvSpPr/>
          <p:nvPr/>
        </p:nvSpPr>
        <p:spPr>
          <a:xfrm>
            <a:off x="8229600" y="1828800"/>
            <a:ext cx="640080" cy="640080"/>
          </a:xfrm>
          <a:prstGeom prst="ellipse">
            <a:avLst/>
          </a:prstGeom>
          <a:solidFill>
            <a:srgbClr val="007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0A0E27"/>
                </a:solidFill>
              </a:defRPr>
            </a:pPr>
            <a: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0" y="2651760"/>
            <a:ext cx="3474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07A8A"/>
                </a:solidFill>
                <a:latin typeface="Segoe UI"/>
              </a:defRPr>
            </a:pPr>
            <a:r>
              <a:t>AEROSPACE FLAGSHIP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0" y="3108960"/>
            <a:ext cx="34747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E8ECF1"/>
                </a:solidFill>
                <a:latin typeface="Segoe UI"/>
              </a:defRPr>
            </a:pPr>
            <a:r>
              <a:t>PHI-Twin landing gear PHM. PHI-Arc turbine RUL. Original research, not recycled slides.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96392" y="4251960"/>
            <a:ext cx="11094415" cy="1371600"/>
          </a:xfrm>
          <a:prstGeom prst="rect">
            <a:avLst/>
          </a:prstGeom>
          <a:solidFill>
            <a:srgbClr val="121835"/>
          </a:solidFill>
          <a:ln>
            <a:solidFill>
              <a:srgbClr val="007A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68680" y="4398264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Segoe UI"/>
              </a:defRPr>
            </a:pPr>
            <a:r>
              <a:rPr dirty="0"/>
              <a:t>The only digital twin course in Africa with original aerospace PHM research baked in.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5148072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E8ECF1"/>
                </a:solidFill>
                <a:latin typeface="Segoe UI"/>
              </a:defRPr>
            </a:pPr>
            <a:r>
              <a:rPr dirty="0"/>
              <a:t>Not a bootcamp. Not a vendor certification. A production-grade engineering curriculum.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8056" y="131802"/>
            <a:ext cx="532180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00D4E8"/>
                </a:solidFill>
                <a:latin typeface="Segoe UI"/>
              </a:defRPr>
            </a:pPr>
            <a:r>
              <a:rPr sz="3000" dirty="0"/>
              <a:t>HANDS-ON OUTPUT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99132" y="1233657"/>
            <a:ext cx="950061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Segoe UI"/>
              </a:defRPr>
            </a:pPr>
            <a:r>
              <a:rPr sz="2500" dirty="0"/>
              <a:t>You will build a working digital twin end to end.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103120"/>
            <a:ext cx="1645920" cy="1645920"/>
          </a:xfrm>
          <a:prstGeom prst="roundRect">
            <a:avLst/>
          </a:prstGeom>
          <a:solidFill>
            <a:srgbClr val="121835"/>
          </a:solidFill>
          <a:ln w="25400">
            <a:solidFill>
              <a:srgbClr val="00D4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1">
                <a:solidFill>
                  <a:srgbClr val="00D4E8"/>
                </a:solidFill>
              </a:defRPr>
            </a:pPr>
            <a:r>
              <a:t>SENSOR</a:t>
            </a:r>
          </a:p>
          <a:p>
            <a:pPr algn="ctr">
              <a:defRPr sz="1100">
                <a:solidFill>
                  <a:srgbClr val="E8ECF1"/>
                </a:solidFill>
              </a:defRPr>
            </a:pPr>
            <a:r>
              <a:t>ESP32 + DHT22</a:t>
            </a:r>
            <a:br/>
            <a:r>
              <a:t>INA219 + GSM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77440" y="2560320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Segoe UI"/>
              </a:defRPr>
            </a:pPr>
            <a:r>
              <a:t>→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834640" y="2103120"/>
            <a:ext cx="1645920" cy="1645920"/>
          </a:xfrm>
          <a:prstGeom prst="roundRect">
            <a:avLst/>
          </a:prstGeom>
          <a:solidFill>
            <a:srgbClr val="121835"/>
          </a:solidFill>
          <a:ln w="25400">
            <a:solidFill>
              <a:srgbClr val="007A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1">
                <a:solidFill>
                  <a:srgbClr val="007A8A"/>
                </a:solidFill>
              </a:defRPr>
            </a:pPr>
            <a:r>
              <a:t>EDGE</a:t>
            </a:r>
          </a:p>
          <a:p>
            <a:pPr algn="ctr">
              <a:defRPr sz="1100">
                <a:solidFill>
                  <a:srgbClr val="E8ECF1"/>
                </a:solidFill>
              </a:defRPr>
            </a:pPr>
            <a:r>
              <a:t>Raspberry Pi 4</a:t>
            </a:r>
            <a:br/>
            <a:r>
              <a:t>Mosquitto MQTT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63440" y="2560320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Segoe UI"/>
              </a:defRPr>
            </a:pPr>
            <a:r>
              <a:t>→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120640" y="2103120"/>
            <a:ext cx="1645920" cy="1645920"/>
          </a:xfrm>
          <a:prstGeom prst="roundRect">
            <a:avLst/>
          </a:prstGeom>
          <a:solidFill>
            <a:srgbClr val="121835"/>
          </a:solidFill>
          <a:ln w="25400">
            <a:solidFill>
              <a:srgbClr val="F5A6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1">
                <a:solidFill>
                  <a:srgbClr val="F5A623"/>
                </a:solidFill>
              </a:defRPr>
            </a:pPr>
            <a:r>
              <a:t>TWIN</a:t>
            </a:r>
          </a:p>
          <a:p>
            <a:pPr algn="ctr">
              <a:defRPr sz="1100">
                <a:solidFill>
                  <a:srgbClr val="E8ECF1"/>
                </a:solidFill>
              </a:defRPr>
            </a:pPr>
            <a:r>
              <a:t>Eclipse Ditto</a:t>
            </a:r>
            <a:br/>
            <a:r>
              <a:t>Thing Model + State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49440" y="2560320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Segoe UI"/>
              </a:defRPr>
            </a:pPr>
            <a:r>
              <a:t>→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406640" y="2103120"/>
            <a:ext cx="1645920" cy="1645920"/>
          </a:xfrm>
          <a:prstGeom prst="roundRect">
            <a:avLst/>
          </a:prstGeom>
          <a:solidFill>
            <a:srgbClr val="121835"/>
          </a:solidFill>
          <a:ln w="25400">
            <a:solidFill>
              <a:srgbClr val="9B59B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1">
                <a:solidFill>
                  <a:srgbClr val="9B59B6"/>
                </a:solidFill>
              </a:defRPr>
            </a:pPr>
            <a:r>
              <a:t>ANALYTICS</a:t>
            </a:r>
          </a:p>
          <a:p>
            <a:pPr algn="ctr">
              <a:defRPr sz="1100">
                <a:solidFill>
                  <a:srgbClr val="E8ECF1"/>
                </a:solidFill>
              </a:defRPr>
            </a:pPr>
            <a:r>
              <a:t>Python ML</a:t>
            </a:r>
            <a:br/>
            <a:r>
              <a:t>Surrogate + PINN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35440" y="2560320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Segoe UI"/>
              </a:defRPr>
            </a:pPr>
            <a:r>
              <a:t>→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692640" y="2103120"/>
            <a:ext cx="1645920" cy="1645920"/>
          </a:xfrm>
          <a:prstGeom prst="roundRect">
            <a:avLst/>
          </a:prstGeom>
          <a:solidFill>
            <a:srgbClr val="121835"/>
          </a:solidFill>
          <a:ln w="25400">
            <a:solidFill>
              <a:srgbClr val="E74C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1">
                <a:solidFill>
                  <a:srgbClr val="E74C3C"/>
                </a:solidFill>
              </a:defRPr>
            </a:pPr>
            <a:r>
              <a:t>DASHBOARD</a:t>
            </a:r>
          </a:p>
          <a:p>
            <a:pPr algn="ctr">
              <a:defRPr sz="1100">
                <a:solidFill>
                  <a:srgbClr val="E8ECF1"/>
                </a:solidFill>
              </a:defRPr>
            </a:pPr>
            <a:r>
              <a:t>Grafana</a:t>
            </a:r>
            <a:br/>
            <a:r>
              <a:t>Real-time + Alerts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4206240"/>
            <a:ext cx="11094415" cy="2194560"/>
          </a:xfrm>
          <a:prstGeom prst="roundRect">
            <a:avLst/>
          </a:prstGeom>
          <a:solidFill>
            <a:srgbClr val="121835"/>
          </a:solidFill>
          <a:ln>
            <a:solidFill>
              <a:srgbClr val="007A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914400" y="438912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5A623"/>
                </a:solidFill>
                <a:latin typeface="Segoe UI"/>
              </a:defRPr>
            </a:pPr>
            <a:r>
              <a:t>BY GRADUATION, YOU WILL HAVE: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4754880"/>
            <a:ext cx="10058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8ECF1"/>
                </a:solidFill>
                <a:latin typeface="Segoe UI"/>
              </a:defRPr>
            </a:pPr>
            <a:r>
              <a:t>✓  A deployed digital twin running on real hardware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5010912"/>
            <a:ext cx="10058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8ECF1"/>
                </a:solidFill>
                <a:latin typeface="Segoe UI"/>
              </a:defRPr>
            </a:pPr>
            <a:r>
              <a:t>✓  A validated ML model (surrogate, PINN, or time-series forecaster)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4400" y="5266944"/>
            <a:ext cx="10058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8ECF1"/>
                </a:solidFill>
                <a:latin typeface="Segoe UI"/>
              </a:defRPr>
            </a:pPr>
            <a:r>
              <a:t>✓  A Grafana dashboard with live alerts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5522976"/>
            <a:ext cx="10058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8ECF1"/>
                </a:solidFill>
                <a:latin typeface="Segoe UI"/>
              </a:defRPr>
            </a:pPr>
            <a:r>
              <a:t>✓  A 5-minute demo video of your twin in action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5779008"/>
            <a:ext cx="10058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8ECF1"/>
                </a:solidFill>
                <a:latin typeface="Segoe UI"/>
              </a:defRPr>
            </a:pPr>
            <a:r>
              <a:t>✓  A business case with Nigerian ROI analysis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4400" y="6035040"/>
            <a:ext cx="10058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8ECF1"/>
                </a:solidFill>
                <a:latin typeface="Segoe UI"/>
              </a:defRPr>
            </a:pPr>
            <a:r>
              <a:t>✓  Aerospace-track students: PHI Lab endorsement on their certificate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111621"/>
            <a:ext cx="36576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00D4E8"/>
                </a:solidFill>
                <a:latin typeface="Segoe UI"/>
              </a:defRPr>
            </a:pPr>
            <a:r>
              <a:rPr sz="3000" dirty="0"/>
              <a:t>9 MODULES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4008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FFFFFF"/>
                </a:solidFill>
                <a:latin typeface="Segoe UI"/>
              </a:defRPr>
            </a:pPr>
            <a:r>
              <a:rPr dirty="0"/>
              <a:t>Progressive. Practical. Production-grade.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87680" y="1257299"/>
            <a:ext cx="3291840" cy="1783080"/>
          </a:xfrm>
          <a:prstGeom prst="roundRect">
            <a:avLst/>
          </a:prstGeom>
          <a:solidFill>
            <a:srgbClr val="121835"/>
          </a:solidFill>
          <a:ln>
            <a:solidFill>
              <a:srgbClr val="007A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594360" y="1371600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00D4E8"/>
                </a:solidFill>
                <a:latin typeface="Segoe UI"/>
              </a:defRPr>
            </a:pPr>
            <a:r>
              <a:t>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1417320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007A8A"/>
                </a:solidFill>
                <a:latin typeface="Segoe UI"/>
              </a:defRPr>
            </a:pPr>
            <a:r>
              <a:t>BOOTCAMP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17830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FFFF"/>
                </a:solidFill>
                <a:latin typeface="Segoe UI"/>
              </a:defRPr>
            </a:pPr>
            <a:r>
              <a:t>Digital Foundations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0560" y="2441445"/>
            <a:ext cx="32918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E8ECF1"/>
                </a:solidFill>
                <a:latin typeface="Segoe UI"/>
              </a:defRPr>
            </a:pPr>
            <a:r>
              <a:rPr dirty="0"/>
              <a:t>Python · Linux · Git · IoT sensors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06240" y="1280160"/>
            <a:ext cx="3657600" cy="1618488"/>
          </a:xfrm>
          <a:prstGeom prst="roundRect">
            <a:avLst/>
          </a:prstGeom>
          <a:solidFill>
            <a:srgbClr val="121835"/>
          </a:solidFill>
          <a:ln>
            <a:solidFill>
              <a:srgbClr val="007A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434840" y="1371600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00D4E8"/>
                </a:solidFill>
                <a:latin typeface="Segoe UI"/>
              </a:defRPr>
            </a:pPr>
            <a: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83680" y="1417320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007A8A"/>
                </a:solidFill>
                <a:latin typeface="Segoe UI"/>
              </a:defRPr>
            </a:pPr>
            <a:r>
              <a:t>THEORY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34840" y="17830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FFFF"/>
                </a:solidFill>
                <a:latin typeface="Segoe UI"/>
              </a:defRPr>
            </a:pPr>
            <a:r>
              <a:t>Foundations of Digital Twins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34840" y="2286000"/>
            <a:ext cx="32918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E8ECF1"/>
                </a:solidFill>
                <a:latin typeface="Segoe UI"/>
              </a:defRPr>
            </a:pPr>
            <a:r>
              <a:t>Definitions · Taxonomy · History · Maturity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92440" y="1280160"/>
            <a:ext cx="3611880" cy="1618488"/>
          </a:xfrm>
          <a:prstGeom prst="roundRect">
            <a:avLst/>
          </a:prstGeom>
          <a:solidFill>
            <a:srgbClr val="121835"/>
          </a:solidFill>
          <a:ln>
            <a:solidFill>
              <a:srgbClr val="007A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275320" y="1371600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00D4E8"/>
                </a:solidFill>
                <a:latin typeface="Segoe UI"/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424160" y="1417320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007A8A"/>
                </a:solidFill>
                <a:latin typeface="Segoe UI"/>
              </a:defRPr>
            </a:pPr>
            <a:r>
              <a:t>MODELING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75320" y="17830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FFFF"/>
                </a:solidFill>
                <a:latin typeface="Segoe UI"/>
              </a:defRPr>
            </a:pPr>
            <a:r>
              <a:t>Theoretical Foundations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75320" y="2286000"/>
            <a:ext cx="32918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E8ECF1"/>
                </a:solidFill>
                <a:latin typeface="Segoe UI"/>
              </a:defRPr>
            </a:pPr>
            <a:r>
              <a:t>FEM · CFD · ML · PINN · ROM · UQ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19100" y="3364990"/>
            <a:ext cx="3429000" cy="1554479"/>
          </a:xfrm>
          <a:prstGeom prst="roundRect">
            <a:avLst/>
          </a:prstGeom>
          <a:solidFill>
            <a:srgbClr val="121835"/>
          </a:solidFill>
          <a:ln>
            <a:solidFill>
              <a:srgbClr val="007A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548640" y="3461004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00D4E8"/>
                </a:solidFill>
                <a:latin typeface="Segoe UI"/>
              </a:defRPr>
            </a:pPr>
            <a:r>
              <a:rPr dirty="0"/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43200" y="3591699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007A8A"/>
                </a:solidFill>
                <a:latin typeface="Segoe UI"/>
              </a:defRPr>
            </a:pPr>
            <a:r>
              <a:rPr dirty="0"/>
              <a:t>SYSTEMS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4840" y="3982209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FFFF"/>
                </a:solidFill>
                <a:latin typeface="Segoe UI"/>
              </a:defRPr>
            </a:pPr>
            <a:r>
              <a:rPr dirty="0"/>
              <a:t>Architecture &amp; Stack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87680" y="4530849"/>
            <a:ext cx="32918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E8ECF1"/>
                </a:solidFill>
                <a:latin typeface="Segoe UI"/>
              </a:defRPr>
            </a:pPr>
            <a:r>
              <a:rPr dirty="0"/>
              <a:t>ISO 23247 · Ditto · AAS · Edge-first pipeline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259580" y="3442716"/>
            <a:ext cx="3489960" cy="1417321"/>
          </a:xfrm>
          <a:prstGeom prst="roundRect">
            <a:avLst/>
          </a:prstGeom>
          <a:solidFill>
            <a:srgbClr val="121835"/>
          </a:solidFill>
          <a:ln>
            <a:solidFill>
              <a:srgbClr val="007A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4251960" y="3451859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00D4E8"/>
                </a:solidFill>
                <a:latin typeface="Segoe UI"/>
              </a:defRPr>
            </a:pPr>
            <a:r>
              <a:rPr dirty="0"/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83680" y="3639310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007A8A"/>
                </a:solidFill>
                <a:latin typeface="Segoe UI"/>
              </a:defRPr>
            </a:pPr>
            <a:r>
              <a:rPr dirty="0"/>
              <a:t>STRATEGY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297680" y="391363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FFFF"/>
                </a:solidFill>
                <a:latin typeface="Segoe UI"/>
              </a:defRPr>
            </a:pPr>
            <a:r>
              <a:rPr dirty="0"/>
              <a:t>Implementation Strategy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347210" y="4462270"/>
            <a:ext cx="32918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E8ECF1"/>
                </a:solidFill>
                <a:latin typeface="Segoe UI"/>
              </a:defRPr>
            </a:pPr>
            <a:r>
              <a:rPr dirty="0"/>
              <a:t>5-step process · ROI · Maturity · Roadmaps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126730" y="3364990"/>
            <a:ext cx="3516630" cy="1417318"/>
          </a:xfrm>
          <a:prstGeom prst="roundRect">
            <a:avLst/>
          </a:prstGeom>
          <a:solidFill>
            <a:srgbClr val="121835"/>
          </a:solidFill>
          <a:ln>
            <a:solidFill>
              <a:srgbClr val="007A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8275320" y="3442714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00D4E8"/>
                </a:solidFill>
                <a:latin typeface="Segoe UI"/>
              </a:defRPr>
            </a:pPr>
            <a:r>
              <a:rPr dirty="0"/>
              <a:t>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675620" y="3566159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007A8A"/>
                </a:solidFill>
                <a:latin typeface="Segoe UI"/>
              </a:defRPr>
            </a:pPr>
            <a:r>
              <a:rPr dirty="0"/>
              <a:t>BUILD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321040" y="3909058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FFFF"/>
                </a:solidFill>
                <a:latin typeface="Segoe UI"/>
              </a:defRPr>
            </a:pPr>
            <a:r>
              <a:rPr dirty="0"/>
              <a:t>Practical Workshops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75320" y="4434837"/>
            <a:ext cx="32918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E8ECF1"/>
                </a:solidFill>
                <a:latin typeface="Segoe UI"/>
              </a:defRPr>
            </a:pPr>
            <a:r>
              <a:rPr dirty="0"/>
              <a:t>Track A: Open-source · Track B: Industrial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19100" y="5074920"/>
            <a:ext cx="3566160" cy="1554479"/>
          </a:xfrm>
          <a:prstGeom prst="roundRect">
            <a:avLst/>
          </a:prstGeom>
          <a:solidFill>
            <a:srgbClr val="121835"/>
          </a:solidFill>
          <a:ln>
            <a:solidFill>
              <a:srgbClr val="007A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553720" y="5285229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00D4E8"/>
                </a:solidFill>
                <a:latin typeface="Segoe UI"/>
              </a:defRPr>
            </a:pPr>
            <a:r>
              <a:rPr dirty="0"/>
              <a:t>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769870" y="5285230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007A8A"/>
                </a:solidFill>
                <a:latin typeface="Segoe UI"/>
              </a:defRPr>
            </a:pPr>
            <a:r>
              <a:rPr dirty="0"/>
              <a:t>FORWARD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24840" y="569671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FFFF"/>
                </a:solidFill>
                <a:latin typeface="Segoe UI"/>
              </a:defRPr>
            </a:pPr>
            <a:r>
              <a:rPr dirty="0"/>
              <a:t>Security &amp; Future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94360" y="6288019"/>
            <a:ext cx="32918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E8ECF1"/>
                </a:solidFill>
                <a:latin typeface="Segoe UI"/>
              </a:defRPr>
            </a:pPr>
            <a:r>
              <a:t>Zero Trust · NDPA · Industry 5.0 · 6G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278630" y="5043931"/>
            <a:ext cx="3539490" cy="1585468"/>
          </a:xfrm>
          <a:prstGeom prst="roundRect">
            <a:avLst/>
          </a:prstGeom>
          <a:solidFill>
            <a:srgbClr val="121835"/>
          </a:solidFill>
          <a:ln>
            <a:solidFill>
              <a:srgbClr val="007A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4415790" y="5107940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00D4E8"/>
                </a:solidFill>
                <a:latin typeface="Segoe UI"/>
              </a:defRPr>
            </a:pPr>
            <a:r>
              <a:rPr dirty="0"/>
              <a:t>7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631305" y="5193789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007A8A"/>
                </a:solidFill>
                <a:latin typeface="Segoe UI"/>
              </a:defRPr>
            </a:pPr>
            <a:r>
              <a:rPr dirty="0"/>
              <a:t>CONTEXT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434840" y="5591554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FFFF"/>
                </a:solidFill>
                <a:latin typeface="Segoe UI"/>
              </a:defRPr>
            </a:pPr>
            <a:r>
              <a:rPr dirty="0"/>
              <a:t>Nigerian Industries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457700" y="6123684"/>
            <a:ext cx="32918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E8ECF1"/>
                </a:solidFill>
                <a:latin typeface="Segoe UI"/>
              </a:defRPr>
            </a:pPr>
            <a:r>
              <a:rPr dirty="0"/>
              <a:t>Oil &amp; Gas · Power · Agriculture · Manufacturing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8164830" y="5043931"/>
            <a:ext cx="3539490" cy="1585468"/>
          </a:xfrm>
          <a:prstGeom prst="roundRect">
            <a:avLst/>
          </a:prstGeom>
          <a:solidFill>
            <a:srgbClr val="121835"/>
          </a:solidFill>
          <a:ln>
            <a:solidFill>
              <a:srgbClr val="F5A6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8275320" y="5107940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F5A623"/>
                </a:solidFill>
                <a:latin typeface="Segoe UI"/>
              </a:defRPr>
            </a:pPr>
            <a:r>
              <a:rPr dirty="0"/>
              <a:t>8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0618470" y="5166360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F5A623"/>
                </a:solidFill>
                <a:latin typeface="Segoe UI"/>
              </a:defRPr>
            </a:pPr>
            <a:r>
              <a:rPr dirty="0"/>
              <a:t>FLAGSHIP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263890" y="5528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FFFF"/>
                </a:solidFill>
                <a:latin typeface="Segoe UI"/>
              </a:defRPr>
            </a:pPr>
            <a:r>
              <a:rPr dirty="0"/>
              <a:t>Aerospace Digital Twins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263890" y="6186929"/>
            <a:ext cx="32918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E8ECF1"/>
                </a:solidFill>
                <a:latin typeface="Segoe UI"/>
              </a:defRPr>
            </a:pPr>
            <a:r>
              <a:t>PHI-Twin · PHI-Arc · PHI-DRONE · PHI-CHAIN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F5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62280" y="164683"/>
            <a:ext cx="511556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5A623"/>
                </a:solidFill>
                <a:latin typeface="Segoe UI"/>
              </a:defRPr>
            </a:pPr>
            <a:r>
              <a:rPr sz="3000" dirty="0"/>
              <a:t>FLAGSHIP MODULE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822960"/>
            <a:ext cx="10995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FFFFFF"/>
                </a:solidFill>
                <a:latin typeface="Segoe UI"/>
              </a:defRPr>
            </a:pPr>
            <a:r>
              <a:rPr sz="2500" dirty="0"/>
              <a:t>Aerospace Digital Twins:</a:t>
            </a:r>
            <a:r>
              <a:rPr lang="en-US" sz="2500" dirty="0"/>
              <a:t> </a:t>
            </a:r>
            <a:r>
              <a:rPr sz="2500" dirty="0"/>
              <a:t>Original PHM Research, Not Recycled Content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828800"/>
            <a:ext cx="1645920" cy="457200"/>
          </a:xfrm>
          <a:prstGeom prst="roundRect">
            <a:avLst/>
          </a:prstGeom>
          <a:solidFill>
            <a:srgbClr val="00D4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0A0E27"/>
                </a:solidFill>
              </a:defRPr>
            </a:pPr>
            <a:r>
              <a:t>PHI-TWIN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77440" y="182880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Segoe UI"/>
              </a:defRPr>
            </a:pPr>
            <a:r>
              <a:t>Landing Gear PHM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7440" y="2148840"/>
            <a:ext cx="8686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8ECF1"/>
                </a:solidFill>
                <a:latin typeface="Segoe UI"/>
              </a:defRPr>
            </a:pPr>
            <a:r>
              <a:t>Conv1D-LSTM fault classification on Dornier 228-212 &amp; B787 data. Onboard or ground-station inference.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926080"/>
            <a:ext cx="1645920" cy="457200"/>
          </a:xfrm>
          <a:prstGeom prst="roundRect">
            <a:avLst/>
          </a:prstGeom>
          <a:solidFill>
            <a:srgbClr val="F5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0A0E27"/>
                </a:solidFill>
              </a:defRPr>
            </a:pPr>
            <a:r>
              <a:t>PHI-ARC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77440" y="292608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Segoe UI"/>
              </a:defRPr>
            </a:pPr>
            <a:r>
              <a:t>Turbine Blade RUL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77440" y="3246120"/>
            <a:ext cx="8686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8ECF1"/>
                </a:solidFill>
                <a:latin typeface="Segoe UI"/>
              </a:defRPr>
            </a:pPr>
            <a:r>
              <a:t>CNN-BiLSTM-Attention with Monte Carlo dropout. Uncertainty-aware prediction for safety-critical decisions.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4023360"/>
            <a:ext cx="1645920" cy="457200"/>
          </a:xfrm>
          <a:prstGeom prst="roundRect">
            <a:avLst/>
          </a:prstGeom>
          <a:solidFill>
            <a:srgbClr val="007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0A0E27"/>
                </a:solidFill>
              </a:defRPr>
            </a:pPr>
            <a:r>
              <a:t>PHI-DRONE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77440" y="402336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Segoe UI"/>
              </a:defRPr>
            </a:pPr>
            <a:r>
              <a:t>UAV Simulation Twin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77440" y="4343400"/>
            <a:ext cx="8686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8ECF1"/>
                </a:solidFill>
                <a:latin typeface="Segoe UI"/>
              </a:defRPr>
            </a:pPr>
            <a:r>
              <a:t>ArduPilot SITL + FlightGear + YOLOv8. Full flight-and-perception twin for training &amp; pre-deployment validation.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5120640"/>
            <a:ext cx="1645920" cy="457200"/>
          </a:xfrm>
          <a:prstGeom prst="roundRect">
            <a:avLst/>
          </a:prstGeom>
          <a:solidFill>
            <a:srgbClr val="9B59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0A0E27"/>
                </a:solidFill>
              </a:defRPr>
            </a:pPr>
            <a:r>
              <a:t>PHI-CHAIN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77440" y="512064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Segoe UI"/>
              </a:defRPr>
            </a:pPr>
            <a:r>
              <a:t>Secure Audit Trail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77440" y="5440680"/>
            <a:ext cx="8686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8ECF1"/>
                </a:solidFill>
                <a:latin typeface="Segoe UI"/>
              </a:defRPr>
            </a:pPr>
            <a:r>
              <a:t>Hyperledger Fabric + Shamir threshold cryptography. Resolves the TCAS Paradox through distributed consensus.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49300" y="6073140"/>
            <a:ext cx="10807395" cy="647700"/>
          </a:xfrm>
          <a:prstGeom prst="roundRect">
            <a:avLst/>
          </a:prstGeom>
          <a:solidFill>
            <a:srgbClr val="121835"/>
          </a:solidFill>
          <a:ln>
            <a:solidFill>
              <a:srgbClr val="F5A6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017270" y="61925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5A623"/>
                </a:solidFill>
                <a:latin typeface="Segoe UI"/>
              </a:defRPr>
            </a:pPr>
            <a:r>
              <a:rPr dirty="0"/>
              <a:t>This is what separates a generic bootcamp from a research-backed engineering curriculum.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182880"/>
            <a:ext cx="36576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00D4E8"/>
                </a:solidFill>
                <a:latin typeface="Segoe UI"/>
              </a:defRPr>
            </a:pPr>
            <a:r>
              <a:rPr sz="3000" dirty="0"/>
              <a:t>FOR UNIVERSITIES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Segoe UI"/>
              </a:defRPr>
            </a:pPr>
            <a:r>
              <a:rPr dirty="0"/>
              <a:t>Why partner with PHI Lab?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" y="1442974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5A623"/>
                </a:solidFill>
                <a:latin typeface="Segoe UI"/>
              </a:defRPr>
            </a:pPr>
            <a:r>
              <a:rPr dirty="0"/>
              <a:t>WHAT YOU GET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" y="1850136"/>
            <a:ext cx="5897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8ECF1"/>
                </a:solidFill>
                <a:latin typeface="Segoe UI"/>
              </a:defRPr>
            </a:pPr>
            <a:r>
              <a:rPr dirty="0"/>
              <a:t>▸ Complete course pack (9 modules, instructor handbook,</a:t>
            </a:r>
            <a:r>
              <a:rPr lang="en-US" dirty="0"/>
              <a:t> </a:t>
            </a:r>
            <a:r>
              <a:rPr dirty="0"/>
              <a:t>assessments)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" y="2320028"/>
            <a:ext cx="5852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8ECF1"/>
                </a:solidFill>
                <a:latin typeface="Segoe UI"/>
              </a:defRPr>
            </a:pPr>
            <a:r>
              <a:rPr dirty="0"/>
              <a:t>▸ Open-source lab kit: ~N1M for 20 students (vs. N10M+</a:t>
            </a:r>
            <a:r>
              <a:rPr lang="en-US" dirty="0"/>
              <a:t> </a:t>
            </a:r>
            <a:r>
              <a:rPr dirty="0"/>
              <a:t>proprietary)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" y="2768266"/>
            <a:ext cx="54635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8ECF1"/>
                </a:solidFill>
                <a:latin typeface="Segoe UI"/>
              </a:defRPr>
            </a:pPr>
            <a:r>
              <a:rPr dirty="0"/>
              <a:t>▸ Aerospace specialization module with original PHM research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" y="3255082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8ECF1"/>
                </a:solidFill>
                <a:latin typeface="Segoe UI"/>
              </a:defRPr>
            </a:pPr>
            <a:r>
              <a:rPr dirty="0"/>
              <a:t>▸ Capstone projects with real Nigerian industry problems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4300" y="3755171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8ECF1"/>
                </a:solidFill>
                <a:latin typeface="Segoe UI"/>
              </a:defRPr>
            </a:pPr>
            <a:r>
              <a:rPr dirty="0"/>
              <a:t>▸ NSE/COREN-aligned learning outcomes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4300" y="4206240"/>
            <a:ext cx="54635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8ECF1"/>
                </a:solidFill>
                <a:latin typeface="Segoe UI"/>
              </a:defRPr>
            </a:pPr>
            <a:r>
              <a:rPr dirty="0"/>
              <a:t>▸ </a:t>
            </a:r>
            <a:r>
              <a:rPr dirty="0" err="1"/>
              <a:t>TETFund</a:t>
            </a:r>
            <a:r>
              <a:rPr dirty="0"/>
              <a:t>-ready grant documentation (IBR cover letter included)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4299" y="4706328"/>
            <a:ext cx="56769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8ECF1"/>
                </a:solidFill>
                <a:latin typeface="Segoe UI"/>
              </a:defRPr>
            </a:pPr>
            <a:r>
              <a:rPr dirty="0"/>
              <a:t>▸ Guest lecture network: grid engineers, refinery teams, MRO leads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4300" y="5206416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8ECF1"/>
                </a:solidFill>
                <a:latin typeface="Segoe UI"/>
              </a:defRPr>
            </a:pPr>
            <a:r>
              <a:rPr dirty="0"/>
              <a:t>▸ Ongoing curriculum updates as PHI Lab research evolves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0" y="1645920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5A623"/>
                </a:solidFill>
                <a:latin typeface="Segoe UI"/>
              </a:defRPr>
            </a:pPr>
            <a:r>
              <a:t>DELIVERY OPTIONS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0" y="2011680"/>
            <a:ext cx="5029200" cy="1005840"/>
          </a:xfrm>
          <a:prstGeom prst="roundRect">
            <a:avLst/>
          </a:prstGeom>
          <a:solidFill>
            <a:srgbClr val="121835"/>
          </a:solidFill>
          <a:ln>
            <a:solidFill>
              <a:srgbClr val="00D4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583680" y="2103120"/>
            <a:ext cx="4663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00D4E8"/>
                </a:solidFill>
                <a:latin typeface="Segoe UI"/>
              </a:defRPr>
            </a:pPr>
            <a:r>
              <a:t>FULL SEMESTER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83680" y="2423160"/>
            <a:ext cx="4663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E8ECF1"/>
                </a:solidFill>
                <a:latin typeface="Segoe UI"/>
              </a:defRPr>
            </a:pPr>
            <a:r>
              <a:t>24-30 weeks | 3 credit units | With capstone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00800" y="3200400"/>
            <a:ext cx="5029200" cy="1005840"/>
          </a:xfrm>
          <a:prstGeom prst="roundRect">
            <a:avLst/>
          </a:prstGeom>
          <a:solidFill>
            <a:srgbClr val="121835"/>
          </a:solidFill>
          <a:ln>
            <a:solidFill>
              <a:srgbClr val="007A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583680" y="3291840"/>
            <a:ext cx="4663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007A8A"/>
                </a:solidFill>
                <a:latin typeface="Segoe UI"/>
              </a:defRPr>
            </a:pPr>
            <a:r>
              <a:t>SHORT COURSE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83680" y="3611880"/>
            <a:ext cx="4663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E8ECF1"/>
                </a:solidFill>
                <a:latin typeface="Segoe UI"/>
              </a:defRPr>
            </a:pPr>
            <a:r>
              <a:t>2-4 weeks intensive | Corporate/MRO training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400800" y="4389120"/>
            <a:ext cx="5029200" cy="1005840"/>
          </a:xfrm>
          <a:prstGeom prst="roundRect">
            <a:avLst/>
          </a:prstGeom>
          <a:solidFill>
            <a:srgbClr val="121835"/>
          </a:solidFill>
          <a:ln>
            <a:solidFill>
              <a:srgbClr val="9B59B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583680" y="4480560"/>
            <a:ext cx="4663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9B59B6"/>
                </a:solidFill>
                <a:latin typeface="Segoe UI"/>
              </a:defRPr>
            </a:pPr>
            <a:r>
              <a:t>SELF-PACED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83680" y="4800600"/>
            <a:ext cx="4663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E8ECF1"/>
                </a:solidFill>
                <a:latin typeface="Segoe UI"/>
              </a:defRPr>
            </a:pPr>
            <a:r>
              <a:t>Via Penelope teaching platform | Async + mentor check-ins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9260" y="205323"/>
            <a:ext cx="533146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00D4E8"/>
                </a:solidFill>
                <a:latin typeface="Segoe UI"/>
              </a:defRPr>
            </a:pPr>
            <a:r>
              <a:rPr sz="3000" dirty="0"/>
              <a:t>FOR INDUSTRY &amp; MRO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Segoe UI"/>
              </a:defRPr>
            </a:pPr>
            <a:r>
              <a:t>Advisory-layer digital twins that reduce AOG before certification.</a:t>
            </a:r>
          </a:p>
        </p:txBody>
      </p:sp>
      <p:sp>
        <p:nvSpPr>
          <p:cNvPr id="4" name="Oval 3"/>
          <p:cNvSpPr/>
          <p:nvPr/>
        </p:nvSpPr>
        <p:spPr>
          <a:xfrm>
            <a:off x="1920240" y="1828800"/>
            <a:ext cx="914400" cy="914400"/>
          </a:xfrm>
          <a:prstGeom prst="ellipse">
            <a:avLst/>
          </a:prstGeom>
          <a:solidFill>
            <a:srgbClr val="00D4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2926080"/>
            <a:ext cx="3474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0D4E8"/>
                </a:solidFill>
                <a:latin typeface="Segoe UI"/>
              </a:defRPr>
            </a:pPr>
            <a:r>
              <a:t>REDUCE AOG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337560"/>
            <a:ext cx="34747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8ECF1"/>
                </a:solidFill>
                <a:latin typeface="Segoe UI"/>
              </a:defRPr>
            </a:pPr>
            <a:r>
              <a:t>PHI-Twin predicts landing-gear faults 30+ days ahead. Schedule maintenance during planned downtime, not emergency holds.</a:t>
            </a:r>
          </a:p>
        </p:txBody>
      </p:sp>
      <p:sp>
        <p:nvSpPr>
          <p:cNvPr id="7" name="Oval 6"/>
          <p:cNvSpPr/>
          <p:nvPr/>
        </p:nvSpPr>
        <p:spPr>
          <a:xfrm>
            <a:off x="5760720" y="1828800"/>
            <a:ext cx="914400" cy="914400"/>
          </a:xfrm>
          <a:prstGeom prst="ellipse">
            <a:avLst/>
          </a:prstGeom>
          <a:solidFill>
            <a:srgbClr val="F5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389120" y="2926080"/>
            <a:ext cx="3474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F5A623"/>
                </a:solidFill>
                <a:latin typeface="Segoe UI"/>
              </a:defRPr>
            </a:pPr>
            <a:r>
              <a:t>DEFENSIBLE DATA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0" y="3337560"/>
            <a:ext cx="34747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8ECF1"/>
                </a:solidFill>
                <a:latin typeface="Segoe UI"/>
              </a:defRPr>
            </a:pPr>
            <a:r>
              <a:t>PHI-CHAIN creates tamper-evident audit trails. When NCAA or an insurer asks 'how did you know?', you have cryptographic proof.</a:t>
            </a:r>
          </a:p>
        </p:txBody>
      </p:sp>
      <p:sp>
        <p:nvSpPr>
          <p:cNvPr id="10" name="Oval 9"/>
          <p:cNvSpPr/>
          <p:nvPr/>
        </p:nvSpPr>
        <p:spPr>
          <a:xfrm>
            <a:off x="9601200" y="1828800"/>
            <a:ext cx="914400" cy="914400"/>
          </a:xfrm>
          <a:prstGeom prst="ellipse">
            <a:avLst/>
          </a:prstGeom>
          <a:solidFill>
            <a:srgbClr val="007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229600" y="2926080"/>
            <a:ext cx="3474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07A8A"/>
                </a:solidFill>
                <a:latin typeface="Segoe UI"/>
              </a:defRPr>
            </a:pPr>
            <a:r>
              <a:t>TRAIN WITHOUT RISK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0" y="3337560"/>
            <a:ext cx="34747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8ECF1"/>
                </a:solidFill>
                <a:latin typeface="Segoe UI"/>
              </a:defRPr>
            </a:pPr>
            <a:r>
              <a:t>PHI-DRONE runs full SITL missions before real flight. Validate inspection routes, camera angles, and emergency procedures in simulation.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52400" y="4925822"/>
            <a:ext cx="11490655" cy="1816100"/>
          </a:xfrm>
          <a:prstGeom prst="roundRect">
            <a:avLst/>
          </a:prstGeom>
          <a:solidFill>
            <a:srgbClr val="121835"/>
          </a:solidFill>
          <a:ln>
            <a:solidFill>
              <a:srgbClr val="F5A6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914400" y="5120640"/>
            <a:ext cx="10058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5A623"/>
                </a:solidFill>
                <a:latin typeface="Segoe UI"/>
              </a:defRPr>
            </a:pPr>
            <a:r>
              <a:t>HOW TO ENGAGE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5440680"/>
            <a:ext cx="10058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8ECF1"/>
                </a:solidFill>
                <a:latin typeface="Segoe UI"/>
              </a:defRPr>
            </a:pPr>
            <a:r>
              <a:t>1. SCOPING CALL → Define which asset class and what evidence you need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5696712"/>
            <a:ext cx="10058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8ECF1"/>
                </a:solidFill>
                <a:latin typeface="Segoe UI"/>
              </a:defRPr>
            </a:pPr>
            <a:r>
              <a:t>2. PILOT DEPLOYMENT → Advisory twin on one GSE unit or component, parallel to existing maintenance (30 days)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4400" y="5952744"/>
            <a:ext cx="10058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8ECF1"/>
                </a:solidFill>
                <a:latin typeface="Segoe UI"/>
              </a:defRPr>
            </a:pPr>
            <a:r>
              <a:t>3. VALIDATION REPORT → Measured AOG reduction, cost savings, operational fit assessment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6208776"/>
            <a:ext cx="10058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8ECF1"/>
                </a:solidFill>
                <a:latin typeface="Segoe UI"/>
              </a:defRPr>
            </a:pPr>
            <a:r>
              <a:t>4. SCALE DECISION → Go / no-go based on data, not vendor promises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36576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00D4E8"/>
                </a:solidFill>
                <a:latin typeface="Segoe UI"/>
              </a:defRPr>
            </a:pPr>
            <a:r>
              <a:rPr sz="3000" dirty="0"/>
              <a:t>BY THE NUMBERS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188720"/>
            <a:ext cx="5303520" cy="2194560"/>
          </a:xfrm>
          <a:prstGeom prst="roundRect">
            <a:avLst/>
          </a:prstGeom>
          <a:solidFill>
            <a:srgbClr val="121835"/>
          </a:solidFill>
          <a:ln>
            <a:solidFill>
              <a:srgbClr val="007A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1371600"/>
            <a:ext cx="49377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800" b="1">
                <a:solidFill>
                  <a:srgbClr val="00D4E8"/>
                </a:solidFill>
                <a:latin typeface="Segoe UI"/>
              </a:defRPr>
            </a:pPr>
            <a:r>
              <a:rPr dirty="0"/>
              <a:t>N1</a:t>
            </a:r>
            <a:r>
              <a:rPr lang="en-US" dirty="0"/>
              <a:t>.5</a:t>
            </a:r>
            <a:r>
              <a:rPr dirty="0"/>
              <a:t>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103120"/>
            <a:ext cx="4937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FFFF"/>
                </a:solidFill>
                <a:latin typeface="Segoe UI"/>
              </a:defRPr>
            </a:pPr>
            <a:r>
              <a:t>Full lab kit for 20 students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468880"/>
            <a:ext cx="4937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E8ECF1"/>
                </a:solidFill>
                <a:latin typeface="Segoe UI"/>
              </a:defRPr>
            </a:pPr>
            <a:r>
              <a:t>vs. N10M+ proprietary stack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17920" y="1188720"/>
            <a:ext cx="5303520" cy="2194560"/>
          </a:xfrm>
          <a:prstGeom prst="roundRect">
            <a:avLst/>
          </a:prstGeom>
          <a:solidFill>
            <a:srgbClr val="121835"/>
          </a:solidFill>
          <a:ln>
            <a:solidFill>
              <a:srgbClr val="007A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400800" y="1371600"/>
            <a:ext cx="49377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800" b="1">
                <a:solidFill>
                  <a:srgbClr val="F5A623"/>
                </a:solidFill>
                <a:latin typeface="Segoe UI"/>
              </a:defRPr>
            </a:pPr>
            <a:r>
              <a:t>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0" y="2103120"/>
            <a:ext cx="4937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FFFF"/>
                </a:solidFill>
                <a:latin typeface="Segoe UI"/>
              </a:defRPr>
            </a:pPr>
            <a:r>
              <a:t>Modules from bootcamp to aerospace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2468880"/>
            <a:ext cx="4937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E8ECF1"/>
                </a:solidFill>
                <a:latin typeface="Segoe UI"/>
              </a:defRPr>
            </a:pPr>
            <a:r>
              <a:t>Progressive cognitive load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3749039"/>
            <a:ext cx="5303520" cy="2194560"/>
          </a:xfrm>
          <a:prstGeom prst="roundRect">
            <a:avLst/>
          </a:prstGeom>
          <a:solidFill>
            <a:srgbClr val="121835"/>
          </a:solidFill>
          <a:ln>
            <a:solidFill>
              <a:srgbClr val="007A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31520" y="3931919"/>
            <a:ext cx="49377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800" b="1">
                <a:solidFill>
                  <a:srgbClr val="00D4E8"/>
                </a:solidFill>
                <a:latin typeface="Segoe UI"/>
              </a:defRPr>
            </a:pPr>
            <a:r>
              <a:t>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4663439"/>
            <a:ext cx="4937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FFFF"/>
                </a:solidFill>
                <a:latin typeface="Segoe UI"/>
              </a:defRPr>
            </a:pPr>
            <a:r>
              <a:t>Original PHI research systems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5029199"/>
            <a:ext cx="4937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E8ECF1"/>
                </a:solidFill>
                <a:latin typeface="Segoe UI"/>
              </a:defRPr>
            </a:pPr>
            <a:r>
              <a:t>PHI-Twin · PHI-Arc · PHI-DRONE · PHI-CHAIN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3749039"/>
            <a:ext cx="5303520" cy="2194560"/>
          </a:xfrm>
          <a:prstGeom prst="roundRect">
            <a:avLst/>
          </a:prstGeom>
          <a:solidFill>
            <a:srgbClr val="121835"/>
          </a:solidFill>
          <a:ln>
            <a:solidFill>
              <a:srgbClr val="007A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400800" y="3931919"/>
            <a:ext cx="49377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800" b="1">
                <a:solidFill>
                  <a:srgbClr val="F5A623"/>
                </a:solidFill>
                <a:latin typeface="Segoe UI"/>
              </a:defRPr>
            </a:pPr>
            <a:r>
              <a:t>500%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0" y="4663439"/>
            <a:ext cx="4937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FFFF"/>
                </a:solidFill>
                <a:latin typeface="Segoe UI"/>
              </a:defRPr>
            </a:pPr>
            <a:r>
              <a:t>Illustrative Year-1 ROI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0" y="5029199"/>
            <a:ext cx="4937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E8ECF1"/>
                </a:solidFill>
                <a:latin typeface="Segoe UI"/>
              </a:defRPr>
            </a:pPr>
            <a:r>
              <a:t>Cold-chain twin for tomato cooperative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990</Words>
  <Application>Microsoft Office PowerPoint</Application>
  <PresentationFormat>Widescreen</PresentationFormat>
  <Paragraphs>158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SM Bello</cp:lastModifiedBy>
  <cp:revision>10</cp:revision>
  <dcterms:created xsi:type="dcterms:W3CDTF">2013-01-27T09:14:16Z</dcterms:created>
  <dcterms:modified xsi:type="dcterms:W3CDTF">2026-08-02T07:24:32Z</dcterms:modified>
  <cp:category/>
</cp:coreProperties>
</file>